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8" r:id="rId2"/>
    <p:sldId id="296" r:id="rId3"/>
    <p:sldId id="298" r:id="rId4"/>
    <p:sldId id="299" r:id="rId5"/>
    <p:sldId id="300" r:id="rId6"/>
    <p:sldId id="301" r:id="rId7"/>
    <p:sldId id="302" r:id="rId8"/>
    <p:sldId id="303" r:id="rId9"/>
    <p:sldId id="297" r:id="rId10"/>
    <p:sldId id="304" r:id="rId11"/>
    <p:sldId id="287" r:id="rId12"/>
    <p:sldId id="259" r:id="rId13"/>
    <p:sldId id="260" r:id="rId14"/>
    <p:sldId id="282" r:id="rId15"/>
    <p:sldId id="284" r:id="rId16"/>
    <p:sldId id="285" r:id="rId17"/>
    <p:sldId id="283" r:id="rId18"/>
    <p:sldId id="286" r:id="rId19"/>
    <p:sldId id="262" r:id="rId20"/>
    <p:sldId id="263" r:id="rId21"/>
    <p:sldId id="265" r:id="rId22"/>
    <p:sldId id="305" r:id="rId23"/>
    <p:sldId id="306" r:id="rId24"/>
    <p:sldId id="307" r:id="rId25"/>
    <p:sldId id="308" r:id="rId26"/>
    <p:sldId id="309" r:id="rId27"/>
    <p:sldId id="266" r:id="rId28"/>
    <p:sldId id="272" r:id="rId29"/>
    <p:sldId id="281" r:id="rId30"/>
    <p:sldId id="268" r:id="rId31"/>
    <p:sldId id="269" r:id="rId32"/>
    <p:sldId id="270" r:id="rId33"/>
    <p:sldId id="271" r:id="rId34"/>
    <p:sldId id="273" r:id="rId35"/>
    <p:sldId id="274" r:id="rId36"/>
    <p:sldId id="275" r:id="rId37"/>
    <p:sldId id="276" r:id="rId38"/>
    <p:sldId id="277" r:id="rId39"/>
    <p:sldId id="292" r:id="rId40"/>
    <p:sldId id="293" r:id="rId41"/>
    <p:sldId id="294" r:id="rId42"/>
    <p:sldId id="295" r:id="rId43"/>
    <p:sldId id="310" r:id="rId44"/>
    <p:sldId id="278" r:id="rId45"/>
    <p:sldId id="279" r:id="rId46"/>
    <p:sldId id="280" r:id="rId47"/>
    <p:sldId id="311" r:id="rId48"/>
    <p:sldId id="288" r:id="rId49"/>
    <p:sldId id="289" r:id="rId50"/>
    <p:sldId id="290" r:id="rId51"/>
    <p:sldId id="291" r:id="rId52"/>
    <p:sldId id="312" r:id="rId53"/>
    <p:sldId id="31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D0D"/>
    <a:srgbClr val="C8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248" autoAdjust="0"/>
    <p:restoredTop sz="40351" autoAdjust="0"/>
  </p:normalViewPr>
  <p:slideViewPr>
    <p:cSldViewPr snapToGrid="0" snapToObjects="1">
      <p:cViewPr varScale="1">
        <p:scale>
          <a:sx n="25" d="100"/>
          <a:sy n="25" d="100"/>
        </p:scale>
        <p:origin x="-1520" y="-104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23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5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</a:t>
            </a:r>
            <a:r>
              <a:rPr lang="en-US" dirty="0" smtClean="0"/>
              <a:t>hierarchy</a:t>
            </a:r>
          </a:p>
          <a:p>
            <a:endParaRPr lang="en-US" dirty="0" smtClean="0"/>
          </a:p>
          <a:p>
            <a:r>
              <a:rPr lang="en-US" dirty="0" smtClean="0"/>
              <a:t>When applied to the graphical analysis of real and computer-generated networks, </a:t>
            </a:r>
            <a:r>
              <a:rPr lang="en-US" dirty="0" err="1" smtClean="0"/>
              <a:t>kcore</a:t>
            </a:r>
            <a:r>
              <a:rPr lang="en-US" dirty="0" smtClean="0"/>
              <a:t> visualization allows</a:t>
            </a:r>
            <a:r>
              <a:rPr lang="en-US" baseline="0" dirty="0" smtClean="0"/>
              <a:t> </a:t>
            </a:r>
            <a:r>
              <a:rPr lang="en-US" dirty="0" smtClean="0"/>
              <a:t>the identification of networks’ fingerprints, according to properties such as hierarchical arrangement, degree</a:t>
            </a:r>
            <a:r>
              <a:rPr lang="en-US" baseline="0" dirty="0" smtClean="0"/>
              <a:t> </a:t>
            </a:r>
            <a:r>
              <a:rPr lang="en-US" dirty="0" smtClean="0"/>
              <a:t>correlations and centrality.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‘structural holes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histogram from Travers and </a:t>
            </a:r>
            <a:r>
              <a:rPr lang="en-US" dirty="0" err="1" smtClean="0"/>
              <a:t>Milgram’s</a:t>
            </a:r>
            <a:r>
              <a:rPr lang="en-US" dirty="0" smtClean="0"/>
              <a:t> experiment: gave a letter to 296 ‘starters’ and asked them to get it to a man in </a:t>
            </a:r>
            <a:r>
              <a:rPr lang="en-US" dirty="0" err="1" smtClean="0"/>
              <a:t>boston</a:t>
            </a:r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if we think of each</a:t>
            </a:r>
            <a:r>
              <a:rPr lang="en-US" baseline="0" dirty="0" smtClean="0"/>
              <a:t> </a:t>
            </a:r>
            <a:r>
              <a:rPr lang="en-US" dirty="0" smtClean="0"/>
              <a:t>person as the center of their own social “world,” then “six short steps” becomes “six worlds</a:t>
            </a:r>
          </a:p>
          <a:p>
            <a:r>
              <a:rPr lang="en-US" dirty="0" smtClean="0"/>
              <a:t>apart” — a change in perspective that makes six sound like a much larger number.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(3/26/15 09:10) -----</a:t>
            </a:r>
          </a:p>
          <a:p>
            <a:r>
              <a:rPr lang="en-US"/>
              <a:t>storytelling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13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represent a conflict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‘structural holes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</a:t>
            </a:r>
            <a:r>
              <a:rPr lang="en-US" dirty="0" smtClean="0"/>
              <a:t>the communication is balanced between staying within small organizational units and cutting</a:t>
            </a:r>
          </a:p>
          <a:p>
            <a:r>
              <a:rPr lang="en-US" dirty="0" smtClean="0"/>
              <a:t>across organizational boundaries. </a:t>
            </a:r>
          </a:p>
          <a:p>
            <a:r>
              <a:rPr lang="en-US" dirty="0" smtClean="0"/>
              <a:t>dense pockets of strong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Uneven decline, slower decline than rise… news</a:t>
            </a:r>
            <a:r>
              <a:rPr lang="en-US" baseline="0" dirty="0" smtClean="0"/>
              <a:t> (and other people joining) represent influence…</a:t>
            </a:r>
            <a:endParaRPr lang="en-US" dirty="0" smtClean="0"/>
          </a:p>
          <a:p>
            <a:r>
              <a:rPr lang="en-US" dirty="0" smtClean="0"/>
              <a:t>[also note how this is a</a:t>
            </a:r>
            <a:r>
              <a:rPr lang="en-US" baseline="0" dirty="0" smtClean="0"/>
              <a:t> summary statistic for the network]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news</a:t>
            </a:r>
            <a:r>
              <a:rPr lang="en-US" baseline="0" dirty="0" smtClean="0"/>
              <a:t> (and other people joining) represent influence…</a:t>
            </a:r>
            <a:endParaRPr lang="en-US" dirty="0" smtClean="0"/>
          </a:p>
          <a:p>
            <a:r>
              <a:rPr lang="en-US" dirty="0" smtClean="0"/>
              <a:t>Questions</a:t>
            </a:r>
            <a:r>
              <a:rPr lang="en-US" baseline="0" dirty="0" smtClean="0"/>
              <a:t> to ask: What influences? Why?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later decisions can be based in complex</a:t>
            </a:r>
            <a:r>
              <a:rPr lang="en-US" baseline="0" dirty="0" smtClean="0"/>
              <a:t> </a:t>
            </a:r>
            <a:r>
              <a:rPr lang="en-US" dirty="0" smtClean="0"/>
              <a:t>ways on a mixture of private information and inferences from what has already happened… so not necessarily very good info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more</a:t>
            </a:r>
            <a:r>
              <a:rPr lang="en-US" baseline="0" dirty="0" smtClean="0"/>
              <a:t> people using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makes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more useful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 how many web pages have 1 in link, 2,</a:t>
            </a:r>
            <a:r>
              <a:rPr lang="en-US" baseline="0" dirty="0" smtClean="0"/>
              <a:t> 3, … up to whatever the </a:t>
            </a:r>
            <a:r>
              <a:rPr lang="en-US" baseline="0" dirty="0" err="1" smtClean="0"/>
              <a:t>maxmimum</a:t>
            </a:r>
            <a:r>
              <a:rPr lang="en-US" baseline="0" dirty="0" smtClean="0"/>
              <a:t> is?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Normal distribution? if central limit – many random, </a:t>
            </a:r>
            <a:r>
              <a:rPr lang="en-US" i="1" baseline="0" dirty="0" smtClean="0"/>
              <a:t>independent </a:t>
            </a:r>
            <a:r>
              <a:rPr lang="en-US" i="0" baseline="0" dirty="0" smtClean="0"/>
              <a:t>samples</a:t>
            </a:r>
          </a:p>
          <a:p>
            <a:r>
              <a:rPr lang="en-US" i="0" baseline="0" dirty="0" smtClean="0"/>
              <a:t>.. NO 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Poisson distribution? (independent + occur at a constant rate)? </a:t>
            </a:r>
          </a:p>
          <a:p>
            <a:r>
              <a:rPr lang="en-US" i="0" baseline="0" dirty="0" smtClean="0"/>
              <a:t>.. NO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applies</a:t>
            </a:r>
            <a:r>
              <a:rPr lang="en-US" baseline="0" dirty="0" smtClean="0"/>
              <a:t> in many other domains (books bought by k people; phone numbers called k x per day; scientific paper citations; …)</a:t>
            </a:r>
          </a:p>
          <a:p>
            <a:r>
              <a:rPr lang="en-US" baseline="0" dirty="0" smtClean="0"/>
              <a:t>… seem to dominate whenever we are measuring something corresponding to popularity. </a:t>
            </a:r>
          </a:p>
          <a:p>
            <a:r>
              <a:rPr lang="en-US" baseline="0" dirty="0" smtClean="0"/>
              <a:t>----- Meeting Notes (3/26/15 10:10) -----</a:t>
            </a:r>
          </a:p>
          <a:p>
            <a:r>
              <a:rPr lang="en-US" baseline="0" dirty="0" smtClean="0"/>
              <a:t>normal distribution -- 2-k or 2k</a:t>
            </a:r>
          </a:p>
          <a:p>
            <a:r>
              <a:rPr lang="en-US" baseline="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(3/26/15 09:23) -----</a:t>
            </a:r>
          </a:p>
          <a:p>
            <a:r>
              <a:rPr lang="en-US"/>
              <a:t>byte 6: move deadline 'til tuesday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64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popularity doesn’t always stay (</a:t>
            </a:r>
            <a:r>
              <a:rPr lang="en-US" dirty="0" err="1" smtClean="0"/>
              <a:t>myspace</a:t>
            </a:r>
            <a:r>
              <a:rPr lang="en-US" dirty="0" smtClean="0"/>
              <a:t>) and that what will become popular is a bit random (study of 9 groups with the same songs – 8 came up with different popularities, </a:t>
            </a:r>
            <a:r>
              <a:rPr lang="en-US" dirty="0" err="1" smtClean="0"/>
              <a:t>tho</a:t>
            </a:r>
            <a:r>
              <a:rPr lang="en-US" dirty="0" smtClean="0"/>
              <a:t> bad songs always fared worse and good songs better; 9</a:t>
            </a:r>
            <a:r>
              <a:rPr lang="en-US" baseline="30000" dirty="0" smtClean="0"/>
              <a:t>th</a:t>
            </a:r>
            <a:r>
              <a:rPr lang="en-US" dirty="0" smtClean="0"/>
              <a:t> couldn’t see feedback effects:</a:t>
            </a:r>
            <a:r>
              <a:rPr lang="en-US" baseline="0" dirty="0" smtClean="0"/>
              <a:t> </a:t>
            </a:r>
            <a:r>
              <a:rPr lang="en-US" dirty="0" smtClean="0"/>
              <a:t>Matthew </a:t>
            </a:r>
            <a:r>
              <a:rPr lang="en-US" dirty="0" err="1" smtClean="0"/>
              <a:t>Salganik</a:t>
            </a:r>
            <a:r>
              <a:rPr lang="en-US" dirty="0" smtClean="0"/>
              <a:t>, Peter </a:t>
            </a:r>
            <a:r>
              <a:rPr lang="en-US" dirty="0" err="1" smtClean="0"/>
              <a:t>Dodds</a:t>
            </a:r>
            <a:r>
              <a:rPr lang="en-US" dirty="0" smtClean="0"/>
              <a:t>, and Duncan Watts. Experimental study of inequality</a:t>
            </a:r>
          </a:p>
          <a:p>
            <a:r>
              <a:rPr lang="en-US" dirty="0" smtClean="0"/>
              <a:t>and unpredictability in an artificial cultural market. Science, 311:854–856, 2006)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Intuition: randomness has a big effect early on</a:t>
            </a:r>
          </a:p>
          <a:p>
            <a:pPr lvl="1"/>
            <a:r>
              <a:rPr lang="en-US" dirty="0" smtClean="0"/>
              <a:t>Intuition: a few popular items </a:t>
            </a:r>
            <a:r>
              <a:rPr lang="en-US" i="1" dirty="0" smtClean="0"/>
              <a:t>&amp; </a:t>
            </a:r>
            <a:r>
              <a:rPr lang="en-US" b="1" dirty="0" smtClean="0"/>
              <a:t>many less </a:t>
            </a:r>
            <a:r>
              <a:rPr lang="en-US" dirty="0" smtClean="0"/>
              <a:t>(‘long tail’)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 and influence can interact in surprising ways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disease</a:t>
            </a:r>
            <a:r>
              <a:rPr lang="en-US" baseline="0" dirty="0" smtClean="0"/>
              <a:t> outbreak…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Textbook describes models that can capture all of these things based on network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17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Cause</a:t>
            </a:r>
            <a:r>
              <a:rPr lang="en-US" baseline="0" dirty="0" smtClean="0"/>
              <a:t> one: opportunity to meet</a:t>
            </a:r>
          </a:p>
          <a:p>
            <a:r>
              <a:rPr lang="en-US" baseline="0" dirty="0" smtClean="0"/>
              <a:t>Cause two: incentive for common node to bring them together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17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 err="1" smtClean="0"/>
              <a:t>granovetter’s</a:t>
            </a:r>
            <a:r>
              <a:rPr lang="en-US" dirty="0" smtClean="0"/>
              <a:t> concept]</a:t>
            </a:r>
          </a:p>
          <a:p>
            <a:r>
              <a:rPr lang="en-US" dirty="0" smtClean="0"/>
              <a:t>Can use the ‘clustering coefficient’ here (probability that a node’s friends are friends)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1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edge joining two nodes A and B in a graph is a bridge if deleting</a:t>
            </a:r>
            <a:r>
              <a:rPr lang="en-US" baseline="0" dirty="0" smtClean="0"/>
              <a:t> </a:t>
            </a:r>
            <a:r>
              <a:rPr lang="en-US" dirty="0" smtClean="0"/>
              <a:t>the edge would cause A and B to lie in two different components.</a:t>
            </a:r>
          </a:p>
          <a:p>
            <a:r>
              <a:rPr lang="en-US" dirty="0" smtClean="0"/>
              <a:t>if deleting the edge would increase the distance between A and B to a value strictly</a:t>
            </a:r>
            <a:r>
              <a:rPr lang="en-US" baseline="0" dirty="0" smtClean="0"/>
              <a:t> </a:t>
            </a:r>
            <a:r>
              <a:rPr lang="en-US" dirty="0" smtClean="0"/>
              <a:t>more than two == local bridge (span is new distance)</a:t>
            </a:r>
          </a:p>
          <a:p>
            <a:r>
              <a:rPr lang="en-US" dirty="0" smtClean="0"/>
              <a:t>Bridging is essentially a form</a:t>
            </a:r>
            <a:r>
              <a:rPr lang="en-US" baseline="0" dirty="0" smtClean="0"/>
              <a:t> of social capital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18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sampling:  the lack of a central</a:t>
            </a:r>
            <a:r>
              <a:rPr lang="en-US" baseline="0" dirty="0" smtClean="0"/>
              <a:t> </a:t>
            </a:r>
            <a:r>
              <a:rPr lang="en-US" dirty="0" smtClean="0"/>
              <a:t>directory means that cell-phone numbers are generally exchanged among people who already</a:t>
            </a:r>
            <a:r>
              <a:rPr lang="en-US" baseline="0" dirty="0" smtClean="0"/>
              <a:t> </a:t>
            </a:r>
            <a:r>
              <a:rPr lang="en-US" dirty="0" smtClean="0"/>
              <a:t>know each other, the underlying network can be viewed as a reasonable sampling of the</a:t>
            </a:r>
            <a:r>
              <a:rPr lang="en-US" baseline="0" dirty="0" smtClean="0"/>
              <a:t> </a:t>
            </a:r>
            <a:r>
              <a:rPr lang="en-US" dirty="0" smtClean="0"/>
              <a:t>conversations occurring within a social network representing a significant fraction of one</a:t>
            </a:r>
            <a:r>
              <a:rPr lang="en-US" baseline="0" dirty="0" smtClean="0"/>
              <a:t> </a:t>
            </a:r>
            <a:r>
              <a:rPr lang="en-US" dirty="0" smtClean="0"/>
              <a:t>country’s population</a:t>
            </a:r>
          </a:p>
          <a:p>
            <a:endParaRPr lang="en-US" dirty="0" smtClean="0"/>
          </a:p>
          <a:p>
            <a:r>
              <a:rPr lang="en-US" dirty="0" smtClean="0"/>
              <a:t>0 neighborhood overlap = local 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96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sampling:  the lack of a central</a:t>
            </a:r>
            <a:r>
              <a:rPr lang="en-US" baseline="0" dirty="0" smtClean="0"/>
              <a:t> </a:t>
            </a:r>
            <a:r>
              <a:rPr lang="en-US" dirty="0" smtClean="0"/>
              <a:t>directory means that cell-phone numbers are generally exchanged among people who already</a:t>
            </a:r>
            <a:r>
              <a:rPr lang="en-US" baseline="0" dirty="0" smtClean="0"/>
              <a:t> </a:t>
            </a:r>
            <a:r>
              <a:rPr lang="en-US" dirty="0" smtClean="0"/>
              <a:t>know each other, the underlying network can be viewed as a reasonable sampling of the</a:t>
            </a:r>
            <a:r>
              <a:rPr lang="en-US" baseline="0" dirty="0" smtClean="0"/>
              <a:t> </a:t>
            </a:r>
            <a:r>
              <a:rPr lang="en-US" dirty="0" smtClean="0"/>
              <a:t>conversations occurring within a social network representing a significant fraction of one</a:t>
            </a:r>
            <a:r>
              <a:rPr lang="en-US" baseline="0" dirty="0" smtClean="0"/>
              <a:t> </a:t>
            </a:r>
            <a:r>
              <a:rPr lang="en-US" dirty="0" smtClean="0"/>
              <a:t>country’s population</a:t>
            </a:r>
          </a:p>
          <a:p>
            <a:endParaRPr lang="en-US" dirty="0" smtClean="0"/>
          </a:p>
          <a:p>
            <a:r>
              <a:rPr lang="en-US" dirty="0" smtClean="0"/>
              <a:t>0 neighborhood overlap = </a:t>
            </a:r>
            <a:r>
              <a:rPr lang="en-US" smtClean="0"/>
              <a:t>local 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9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Networks, Crowds, and Markets: </a:t>
            </a:r>
          </a:p>
          <a:p>
            <a:r>
              <a:rPr lang="en-US" dirty="0" smtClean="0"/>
              <a:t>Reasoning About a Highly Connected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25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making people feel like they are part of a group (even giving strangers</a:t>
            </a:r>
            <a:r>
              <a:rPr lang="en-US" baseline="0" dirty="0" smtClean="0"/>
              <a:t> </a:t>
            </a:r>
            <a:r>
              <a:rPr lang="en-US" dirty="0" smtClean="0"/>
              <a:t>the same t-shirt to wear) can change their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46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Nodes, links? Paths…</a:t>
            </a:r>
          </a:p>
          <a:p>
            <a:r>
              <a:rPr lang="en-US" dirty="0" smtClean="0"/>
              <a:t>List</a:t>
            </a:r>
            <a:r>
              <a:rPr lang="en-US" baseline="0" dirty="0" smtClean="0"/>
              <a:t> 3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scales of influence </a:t>
            </a:r>
            <a:endParaRPr lang="en-US" baseline="0" dirty="0" smtClean="0"/>
          </a:p>
          <a:p>
            <a:r>
              <a:rPr lang="en-US" dirty="0" smtClean="0"/>
              <a:t> cellular network is a prerequisite of life</a:t>
            </a:r>
          </a:p>
          <a:p>
            <a:r>
              <a:rPr lang="en-US" dirty="0" smtClean="0"/>
              <a:t>neural network</a:t>
            </a:r>
            <a:r>
              <a:rPr lang="en-US" baseline="0" dirty="0" smtClean="0"/>
              <a:t> (brain)</a:t>
            </a:r>
          </a:p>
          <a:p>
            <a:r>
              <a:rPr lang="en-US" baseline="0" dirty="0" smtClean="0"/>
              <a:t> social network</a:t>
            </a:r>
          </a:p>
          <a:p>
            <a:r>
              <a:rPr lang="en-US" dirty="0" smtClean="0"/>
              <a:t>Communication networks</a:t>
            </a:r>
          </a:p>
          <a:p>
            <a:r>
              <a:rPr lang="en-US" dirty="0" smtClean="0"/>
              <a:t>power grid</a:t>
            </a:r>
          </a:p>
          <a:p>
            <a:r>
              <a:rPr lang="en-US" dirty="0" smtClean="0"/>
              <a:t>Trade networks </a:t>
            </a:r>
          </a:p>
          <a:p>
            <a:r>
              <a:rPr lang="en-US" dirty="0" smtClean="0"/>
              <a:t>www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Nodes, links?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0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network structure of political blogs prior to the 2004 U.S. Presidential</a:t>
            </a:r>
          </a:p>
          <a:p>
            <a:r>
              <a:rPr lang="en-US" dirty="0" smtClean="0"/>
              <a:t>election reveals two natural and well-separated clusters. (Image from http://</a:t>
            </a:r>
            <a:r>
              <a:rPr lang="en-US" dirty="0" err="1" smtClean="0"/>
              <a:t>wwwpersonal.umich.edu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ladamic</a:t>
            </a:r>
            <a:r>
              <a:rPr lang="en-US" dirty="0" smtClean="0"/>
              <a:t>/</a:t>
            </a:r>
            <a:r>
              <a:rPr lang="en-US" dirty="0" err="1" smtClean="0"/>
              <a:t>img</a:t>
            </a:r>
            <a:r>
              <a:rPr lang="en-US" dirty="0" smtClean="0"/>
              <a:t>/</a:t>
            </a:r>
            <a:r>
              <a:rPr lang="en-US" dirty="0" err="1" smtClean="0"/>
              <a:t>politicalblogs.jpg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43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that happen in one place affect others … memes…</a:t>
            </a:r>
          </a:p>
          <a:p>
            <a:endParaRPr lang="en-US" dirty="0" smtClean="0"/>
          </a:p>
          <a:p>
            <a:r>
              <a:rPr lang="en-US" dirty="0" smtClean="0"/>
              <a:t>Changes in a product, a Web</a:t>
            </a:r>
          </a:p>
          <a:p>
            <a:r>
              <a:rPr lang="en-US" dirty="0" smtClean="0"/>
              <a:t>site, or a government program can seem like good ideas when evaluated on the assumption</a:t>
            </a:r>
          </a:p>
          <a:p>
            <a:r>
              <a:rPr lang="en-US" dirty="0" smtClean="0"/>
              <a:t>that everything else will remain static, but in reality such changes can easily create incentives</a:t>
            </a:r>
          </a:p>
          <a:p>
            <a:r>
              <a:rPr lang="en-US" dirty="0" smtClean="0"/>
              <a:t>that shift behavior across the network in ways that were initially unintended.</a:t>
            </a:r>
          </a:p>
          <a:p>
            <a:endParaRPr lang="en-US" dirty="0" smtClean="0"/>
          </a:p>
          <a:p>
            <a:r>
              <a:rPr lang="en-US" dirty="0" smtClean="0"/>
              <a:t>Cascading power outage example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4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layered over the corporate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3/25/15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3/25/15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2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5" Type="http://schemas.openxmlformats.org/officeDocument/2006/relationships/image" Target="../media/image17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3205" y="3518487"/>
            <a:ext cx="5253004" cy="1040870"/>
          </a:xfrm>
        </p:spPr>
        <p:txBody>
          <a:bodyPr/>
          <a:lstStyle/>
          <a:p>
            <a:r>
              <a:rPr lang="en-US" dirty="0" smtClean="0"/>
              <a:t>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5513" y="4895317"/>
            <a:ext cx="7250112" cy="302207"/>
          </a:xfrm>
        </p:spPr>
        <p:txBody>
          <a:bodyPr/>
          <a:lstStyle/>
          <a:p>
            <a:r>
              <a:rPr lang="en-US" dirty="0" smtClean="0"/>
              <a:t>© Jennifer </a:t>
            </a:r>
            <a:r>
              <a:rPr lang="en-US" dirty="0" err="1" smtClean="0"/>
              <a:t>Mankoff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17867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last lecture</a:t>
            </a:r>
          </a:p>
          <a:p>
            <a:r>
              <a:rPr lang="en-US" dirty="0" smtClean="0"/>
              <a:t>Quiz 7 answers</a:t>
            </a:r>
          </a:p>
          <a:p>
            <a:r>
              <a:rPr lang="en-US" dirty="0" smtClean="0"/>
              <a:t>Quiz 8</a:t>
            </a:r>
          </a:p>
          <a:p>
            <a:r>
              <a:rPr lang="en-US" b="1" dirty="0" smtClean="0"/>
              <a:t>Discussion of network science</a:t>
            </a:r>
          </a:p>
          <a:p>
            <a:r>
              <a:rPr lang="en-US" dirty="0" smtClean="0"/>
              <a:t>Byte 6 Alternate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4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multidisciplinary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Fields that contribute to network science</a:t>
            </a:r>
          </a:p>
          <a:p>
            <a:pPr lvl="1"/>
            <a:r>
              <a:rPr lang="en-US" dirty="0" smtClean="0"/>
              <a:t>computer science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pplied mathematics</a:t>
            </a:r>
          </a:p>
          <a:p>
            <a:pPr lvl="1"/>
            <a:r>
              <a:rPr lang="en-US" dirty="0" smtClean="0"/>
              <a:t>operations </a:t>
            </a:r>
            <a:r>
              <a:rPr lang="en-US" dirty="0"/>
              <a:t>research </a:t>
            </a:r>
            <a:endParaRPr lang="en-US" dirty="0" smtClean="0"/>
          </a:p>
          <a:p>
            <a:pPr lvl="1"/>
            <a:r>
              <a:rPr lang="en-US" dirty="0" smtClean="0"/>
              <a:t>physics</a:t>
            </a:r>
          </a:p>
          <a:p>
            <a:pPr lvl="1"/>
            <a:r>
              <a:rPr lang="en-US" dirty="0" smtClean="0"/>
              <a:t>economics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ociology</a:t>
            </a:r>
          </a:p>
          <a:p>
            <a:pPr marL="0" indent="0">
              <a:buNone/>
            </a:pPr>
            <a:r>
              <a:rPr lang="en-US" dirty="0" smtClean="0"/>
              <a:t>Based much of this material on Easley &amp; Kleinberg (excellent, free online book): Networks, Crowds &amp; Markets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www.cs.cornell.edu</a:t>
            </a:r>
            <a:r>
              <a:rPr lang="en-US" dirty="0"/>
              <a:t>/home/</a:t>
            </a:r>
            <a:r>
              <a:rPr lang="en-US" dirty="0" err="1"/>
              <a:t>kleinber</a:t>
            </a:r>
            <a:r>
              <a:rPr lang="en-US" dirty="0"/>
              <a:t>/networks-book/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4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8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Pick one</a:t>
            </a:r>
          </a:p>
          <a:p>
            <a:pPr lvl="1"/>
            <a:r>
              <a:rPr lang="en-US" dirty="0" smtClean="0"/>
              <a:t>What are the nodes?</a:t>
            </a:r>
          </a:p>
          <a:p>
            <a:pPr lvl="1"/>
            <a:r>
              <a:rPr lang="en-US" dirty="0" smtClean="0"/>
              <a:t>What are the links? </a:t>
            </a:r>
          </a:p>
          <a:p>
            <a:pPr lvl="1"/>
            <a:r>
              <a:rPr lang="en-US" dirty="0" smtClean="0"/>
              <a:t>How would you go about mapping it out? Can it be? </a:t>
            </a:r>
          </a:p>
          <a:p>
            <a:pPr lvl="1"/>
            <a:r>
              <a:rPr lang="en-US" dirty="0" smtClean="0"/>
              <a:t>Why do you care about it</a:t>
            </a:r>
          </a:p>
          <a:p>
            <a:pPr marL="0" indent="0">
              <a:buNone/>
            </a:pPr>
            <a:r>
              <a:rPr lang="en-US" dirty="0" smtClean="0"/>
              <a:t>[discuss with a neighbor]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6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record who works with whom in a </a:t>
            </a:r>
            <a:r>
              <a:rPr lang="en-US" dirty="0" smtClean="0"/>
              <a:t>specific setting. Nodes are people, edges are shared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10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  <a:r>
              <a:rPr lang="en-US" dirty="0" smtClean="0"/>
              <a:t>(could be call graphs; face-to-face; </a:t>
            </a:r>
            <a:r>
              <a:rPr lang="en-US" dirty="0" err="1" smtClean="0"/>
              <a:t>im</a:t>
            </a:r>
            <a:r>
              <a:rPr lang="en-US" dirty="0" smtClean="0"/>
              <a:t> data; …). Nodes are people, edges are communications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0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  <a:endParaRPr lang="en-US" dirty="0" smtClean="0"/>
          </a:p>
          <a:p>
            <a:r>
              <a:rPr lang="en-US" i="1" dirty="0" smtClean="0"/>
              <a:t>Information Linkage graphs </a:t>
            </a:r>
            <a:r>
              <a:rPr lang="en-US" dirty="0" smtClean="0"/>
              <a:t>such as the web or citations have info as nodes, and links as edges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7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</a:p>
          <a:p>
            <a:r>
              <a:rPr lang="en-US" i="1" dirty="0" smtClean="0"/>
              <a:t>Information Linkage graphs</a:t>
            </a:r>
          </a:p>
          <a:p>
            <a:r>
              <a:rPr lang="en-US" i="1" dirty="0" smtClean="0"/>
              <a:t>Physical networks </a:t>
            </a:r>
            <a:r>
              <a:rPr lang="en-US" dirty="0" smtClean="0"/>
              <a:t>such as interconnected computers, cities &amp; roads have physical things as nodes and various edges</a:t>
            </a:r>
            <a:endParaRPr lang="en-US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2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</a:p>
          <a:p>
            <a:r>
              <a:rPr lang="en-US" i="1" dirty="0" smtClean="0"/>
              <a:t>Information Linkage graphs</a:t>
            </a:r>
          </a:p>
          <a:p>
            <a:r>
              <a:rPr lang="en-US" i="1" dirty="0" smtClean="0"/>
              <a:t>Physical networks</a:t>
            </a:r>
          </a:p>
          <a:p>
            <a:r>
              <a:rPr lang="en-US" i="1" dirty="0" smtClean="0"/>
              <a:t>Natural World networks </a:t>
            </a:r>
            <a:r>
              <a:rPr lang="en-US" dirty="0" smtClean="0"/>
              <a:t>include food webs (who eats whom) or the brain’s neural connections</a:t>
            </a:r>
            <a:endParaRPr lang="en-US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03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Structure is … Revealing</a:t>
            </a:r>
            <a:endParaRPr lang="en-US" dirty="0"/>
          </a:p>
        </p:txBody>
      </p:sp>
      <p:pic>
        <p:nvPicPr>
          <p:cNvPr id="7" name="Content Placeholder 6" descr="Screen Shot 2015-03-24 at 10.53.5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" b="319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 smtClean="0"/>
              <a:t>politicalblogs.jpg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last lecture</a:t>
            </a:r>
          </a:p>
          <a:p>
            <a:r>
              <a:rPr lang="en-US" dirty="0" smtClean="0"/>
              <a:t>Quiz 7 answers</a:t>
            </a:r>
          </a:p>
          <a:p>
            <a:r>
              <a:rPr lang="en-US" dirty="0" smtClean="0"/>
              <a:t>Quiz 8</a:t>
            </a:r>
          </a:p>
          <a:p>
            <a:r>
              <a:rPr lang="en-US" dirty="0" smtClean="0"/>
              <a:t>Discussion of network science</a:t>
            </a:r>
          </a:p>
          <a:p>
            <a:r>
              <a:rPr lang="en-US" dirty="0" smtClean="0"/>
              <a:t>Byte 6 Alternate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2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Structure is … Reactive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One change affects others</a:t>
            </a:r>
          </a:p>
          <a:p>
            <a:pPr marL="0" indent="0">
              <a:buNone/>
            </a:pPr>
            <a:r>
              <a:rPr lang="en-US" dirty="0" smtClean="0"/>
              <a:t>Relationships are complex</a:t>
            </a:r>
            <a:endParaRPr lang="en-US" dirty="0"/>
          </a:p>
        </p:txBody>
      </p:sp>
      <p:pic>
        <p:nvPicPr>
          <p:cNvPr id="8" name="Picture 7" descr="Screen Shot 2015-03-23 at 9.3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8300"/>
            <a:ext cx="5194300" cy="3949700"/>
          </a:xfrm>
          <a:prstGeom prst="rect">
            <a:avLst/>
          </a:prstGeom>
        </p:spPr>
      </p:pic>
      <p:pic>
        <p:nvPicPr>
          <p:cNvPr id="9" name="Picture 8" descr="Screen Shot 2015-03-23 at 9.40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2956398"/>
            <a:ext cx="5552280" cy="39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7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6" b="594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</p:spTree>
    <p:extLst>
      <p:ext uri="{BB962C8B-B14F-4D97-AF65-F5344CB8AC3E}">
        <p14:creationId xmlns:p14="http://schemas.microsoft.com/office/powerpoint/2010/main" val="171760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1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Many algorithms for this 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Cliques describe people all connected to each other (maybe by a short path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46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Cliques describe people all connected to each other (maybe by a short path</a:t>
            </a:r>
          </a:p>
          <a:p>
            <a:pPr marL="228600" lvl="1" indent="0">
              <a:buNone/>
            </a:pPr>
            <a:r>
              <a:rPr lang="en-US" dirty="0" smtClean="0"/>
              <a:t>Cores describe people all connected to at least k other people in the same group </a:t>
            </a:r>
            <a:r>
              <a:rPr lang="en-US" i="1" dirty="0" smtClean="0"/>
              <a:t>[we will use the k-core algorithm in Byte 6]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78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Connectivity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Important to know about groups within a network. How big? Are there many or just one? Which people are central to those groups?</a:t>
            </a:r>
          </a:p>
          <a:p>
            <a:pPr marL="228600" lvl="1" indent="0">
              <a:buNone/>
            </a:pPr>
            <a:r>
              <a:rPr lang="en-US" dirty="0" smtClean="0"/>
              <a:t>Cliques describe people all connected to each other (maybe by a short path</a:t>
            </a:r>
          </a:p>
          <a:p>
            <a:pPr marL="228600" lvl="1" indent="0">
              <a:buNone/>
            </a:pPr>
            <a:r>
              <a:rPr lang="en-US" dirty="0" smtClean="0"/>
              <a:t>Cores describe people all connected to at least k other people in the same group </a:t>
            </a:r>
            <a:r>
              <a:rPr lang="en-US" i="1" dirty="0" smtClean="0"/>
              <a:t>[we will use the k-core algorithm in Byte 6]</a:t>
            </a:r>
          </a:p>
          <a:p>
            <a:pPr marL="228600" lvl="1" indent="0">
              <a:buNone/>
            </a:pPr>
            <a:r>
              <a:rPr lang="en-US" dirty="0" smtClean="0"/>
              <a:t>Components </a:t>
            </a:r>
            <a:r>
              <a:rPr lang="en-US" dirty="0" err="1" smtClean="0"/>
              <a:t>subgraphs</a:t>
            </a:r>
            <a:r>
              <a:rPr lang="en-US" dirty="0" smtClean="0"/>
              <a:t> that are not connected with each other 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6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5143" y="2286000"/>
            <a:ext cx="1288143" cy="90714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3918858" y="2001041"/>
            <a:ext cx="1415143" cy="720388"/>
          </a:xfrm>
          <a:prstGeom prst="wedgeRectCallout">
            <a:avLst>
              <a:gd name="adj1" fmla="val -134936"/>
              <a:gd name="adj2" fmla="val 21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88000" y="4234543"/>
            <a:ext cx="689430" cy="12446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3962400" y="2079170"/>
            <a:ext cx="1313543" cy="595085"/>
          </a:xfrm>
          <a:prstGeom prst="wedgeRectCallout">
            <a:avLst>
              <a:gd name="adj1" fmla="val 87552"/>
              <a:gd name="adj2" fmla="val 304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9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Structure matters</a:t>
            </a:r>
          </a:p>
          <a:p>
            <a:pPr lvl="1"/>
            <a:r>
              <a:rPr lang="en-US" sz="2400" dirty="0" smtClean="0"/>
              <a:t>Gaps in connectivity may need fixing</a:t>
            </a:r>
            <a:endParaRPr lang="en-US" sz="2800" dirty="0" smtClean="0"/>
          </a:p>
          <a:p>
            <a:pPr lvl="1"/>
            <a:r>
              <a:rPr lang="en-US" sz="2400" dirty="0" smtClean="0"/>
              <a:t>Weak ties can act as ‘shortcuts’ 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167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From: Jeffrey Travers and Stanley </a:t>
            </a:r>
            <a:r>
              <a:rPr lang="en-US" dirty="0" err="1"/>
              <a:t>Milgram</a:t>
            </a:r>
            <a:r>
              <a:rPr lang="en-US" dirty="0"/>
              <a:t>. An experimental study of the small world </a:t>
            </a:r>
            <a:r>
              <a:rPr lang="en-US" dirty="0" err="1" smtClean="0"/>
              <a:t>problem.Sociometry</a:t>
            </a:r>
            <a:r>
              <a:rPr lang="en-US" dirty="0"/>
              <a:t>, 32(4):425–443, 1969.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Structure matters</a:t>
            </a:r>
          </a:p>
          <a:p>
            <a:pPr lvl="1"/>
            <a:r>
              <a:rPr lang="en-US" sz="2400" dirty="0" smtClean="0"/>
              <a:t>Gaps in connectivity may need fixing</a:t>
            </a:r>
            <a:endParaRPr lang="en-US" sz="2800" dirty="0" smtClean="0"/>
          </a:p>
          <a:p>
            <a:pPr lvl="1"/>
            <a:r>
              <a:rPr lang="en-US" sz="2400" dirty="0" smtClean="0"/>
              <a:t>Weak ties can act as ‘shortcuts’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-&gt; 6 degrees of separation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" name="Content Placeholder 8" descr="Screen Shot 2015-03-24 at 12.57.2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0" b="13170"/>
          <a:stretch>
            <a:fillRect/>
          </a:stretch>
        </p:blipFill>
        <p:spPr>
          <a:xfrm>
            <a:off x="1128943" y="3444633"/>
            <a:ext cx="5335831" cy="2590056"/>
          </a:xfrm>
        </p:spPr>
      </p:pic>
    </p:spTree>
    <p:extLst>
      <p:ext uri="{BB962C8B-B14F-4D97-AF65-F5344CB8AC3E}">
        <p14:creationId xmlns:p14="http://schemas.microsoft.com/office/powerpoint/2010/main" val="400660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5471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use of every pixel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 smtClean="0"/>
              <a:t>/</a:t>
            </a:r>
            <a:r>
              <a:rPr lang="en-US" dirty="0" err="1" smtClean="0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23947"/>
              <a:gd name="adj2" fmla="val 44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149571">
            <a:off x="3714047" y="3285484"/>
            <a:ext cx="822813" cy="1731945"/>
          </a:xfrm>
          <a:prstGeom prst="rect">
            <a:avLst/>
          </a:prstGeom>
          <a:noFill/>
          <a:ln w="5715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-21845"/>
              <a:gd name="adj2" fmla="val 2347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48558"/>
              <a:gd name="adj2" fmla="val 3892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</a:t>
            </a:r>
            <a:r>
              <a:rPr lang="en-US" dirty="0" smtClean="0"/>
              <a:t>nodes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3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3" name="Rectangle 2"/>
          <p:cNvSpPr/>
          <p:nvPr/>
        </p:nvSpPr>
        <p:spPr>
          <a:xfrm rot="693205">
            <a:off x="2805761" y="3010435"/>
            <a:ext cx="802032" cy="1855868"/>
          </a:xfrm>
          <a:prstGeom prst="rect">
            <a:avLst/>
          </a:prstGeom>
          <a:noFill/>
          <a:ln w="5715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60550"/>
              <a:gd name="adj2" fmla="val 195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-15485"/>
              <a:gd name="adj2" fmla="val 241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11668"/>
              <a:gd name="adj2" fmla="val 522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</a:t>
            </a:r>
            <a:r>
              <a:rPr lang="en-US" dirty="0" smtClean="0"/>
              <a:t>node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8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http://</a:t>
            </a:r>
            <a:r>
              <a:rPr lang="en-US" dirty="0" err="1"/>
              <a:t>wwwpersonal.umich.edu</a:t>
            </a:r>
            <a:r>
              <a:rPr lang="en-US" dirty="0"/>
              <a:t>/</a:t>
            </a:r>
            <a:r>
              <a:rPr lang="en-US" dirty="0" err="1"/>
              <a:t>ladamic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hplabsemailhierarchy.jpg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360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corporate e-mail communication network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60550"/>
              <a:gd name="adj2" fmla="val 195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-21845"/>
              <a:gd name="adj2" fmla="val 2347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46014"/>
              <a:gd name="adj2" fmla="val 3667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6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pic>
        <p:nvPicPr>
          <p:cNvPr id="7" name="Content Placeholder 6" descr="Screen Shot 2015-03-24 at 11.10.58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r="-4078" b="45587"/>
          <a:stretch/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pPr lvl="1"/>
            <a:r>
              <a:rPr lang="en-US" sz="2400" dirty="0"/>
              <a:t>Gaps in connectivity may need fixing</a:t>
            </a:r>
            <a:endParaRPr lang="en-US" sz="2800" dirty="0"/>
          </a:p>
          <a:p>
            <a:pPr lvl="1"/>
            <a:r>
              <a:rPr lang="en-US" sz="2400" dirty="0"/>
              <a:t>Weak ties can act as ‘shortcuts’ </a:t>
            </a:r>
          </a:p>
          <a:p>
            <a:r>
              <a:rPr lang="en-US" sz="2400" dirty="0"/>
              <a:t>	-&gt; 6 degrees of </a:t>
            </a:r>
            <a:r>
              <a:rPr lang="en-US" sz="2400" dirty="0" smtClean="0"/>
              <a:t>separation</a:t>
            </a:r>
          </a:p>
          <a:p>
            <a:pPr lvl="1"/>
            <a:r>
              <a:rPr lang="en-US" sz="2400" dirty="0" smtClean="0"/>
              <a:t>Balance can be used to reason about fissures and how local issues (such as antagonism) can affect structure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370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Screen Shot 2015-03-24 at 11.33.42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760" b="-49760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dirty="0" err="1" smtClean="0"/>
              <a:t>google</a:t>
            </a:r>
            <a:r>
              <a:rPr lang="en-US" dirty="0" smtClean="0"/>
              <a:t> trends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71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Myspace</a:t>
            </a:r>
            <a:r>
              <a:rPr lang="en-US" sz="2800" dirty="0" smtClean="0"/>
              <a:t> searches (and related news events)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046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77" b="-49177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477821"/>
            <a:ext cx="671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Myspace</a:t>
            </a:r>
            <a:r>
              <a:rPr lang="en-US" sz="2800" dirty="0" smtClean="0"/>
              <a:t> searches (and related news events)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223040" y="3109087"/>
            <a:ext cx="530289" cy="530866"/>
          </a:xfrm>
          <a:prstGeom prst="rect">
            <a:avLst/>
          </a:prstGeom>
          <a:noFill/>
          <a:ln w="5715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3" r="2479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94460"/>
            <a:ext cx="76602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r>
              <a:rPr lang="en-US" sz="2800" dirty="0" smtClean="0"/>
              <a:t>Game theory explores issues such as influence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998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3" r="2479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r>
              <a:rPr lang="en-US" sz="2800" dirty="0" smtClean="0"/>
              <a:t>Game theory explores issues such as influence</a:t>
            </a:r>
          </a:p>
          <a:p>
            <a:pPr lvl="1"/>
            <a:r>
              <a:rPr lang="en-US" sz="2400" dirty="0" smtClean="0"/>
              <a:t>Behavior conveys information -&gt; information cascades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937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5-03-24 at 11.34.48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3" r="2479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</a:t>
            </a:r>
            <a:r>
              <a:rPr lang="en-US" sz="2800" dirty="0" smtClean="0"/>
              <a:t>matters</a:t>
            </a:r>
            <a:endParaRPr lang="en-US" sz="2400" dirty="0"/>
          </a:p>
          <a:p>
            <a:r>
              <a:rPr lang="en-US" sz="2800" dirty="0" smtClean="0"/>
              <a:t>Game theory explores issues such as influence</a:t>
            </a:r>
          </a:p>
          <a:p>
            <a:pPr lvl="1"/>
            <a:r>
              <a:rPr lang="en-US" sz="2400" dirty="0" smtClean="0"/>
              <a:t>Behavior conveys information -&gt; information cascades</a:t>
            </a:r>
          </a:p>
          <a:p>
            <a:pPr lvl="1"/>
            <a:r>
              <a:rPr lang="en-US" sz="2400" dirty="0" smtClean="0"/>
              <a:t>Behavior conveys value -&gt; network effects </a:t>
            </a:r>
            <a:br>
              <a:rPr lang="en-US" sz="2400" dirty="0" smtClean="0"/>
            </a:br>
            <a:r>
              <a:rPr lang="en-US" sz="2400" dirty="0" smtClean="0"/>
              <a:t>	[</a:t>
            </a:r>
            <a:r>
              <a:rPr lang="en-US" sz="2400" i="1" dirty="0" smtClean="0"/>
              <a:t>e.g. rich get richer]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275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Popularity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distribution of in-links to nodes in a network?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[think about distributions we’ve studied…]</a:t>
            </a:r>
          </a:p>
          <a:p>
            <a:pPr marL="0" indent="0">
              <a:buNone/>
            </a:pPr>
            <a:r>
              <a:rPr lang="en-US" dirty="0" smtClean="0"/>
              <a:t>[does this correspond to the central limit theory?]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69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t="55665" r="-30466" b="1"/>
          <a:stretch/>
        </p:blipFill>
        <p:spPr>
          <a:xfrm>
            <a:off x="-2801911" y="3164456"/>
            <a:ext cx="14718097" cy="369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/>
              <a:t>Use color and location to break the data up and allow the viewer to easily filter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1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Popularity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7773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is the distribution of in-links to nodes in a network?</a:t>
            </a: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fraction of Web pages that have k in-links </a:t>
            </a:r>
            <a:r>
              <a:rPr lang="en-US" dirty="0" smtClean="0"/>
              <a:t>is approximately </a:t>
            </a:r>
            <a:r>
              <a:rPr lang="en-US" dirty="0"/>
              <a:t>proportional to 1/</a:t>
            </a:r>
            <a:r>
              <a:rPr lang="en-US" dirty="0" smtClean="0"/>
              <a:t>k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r>
              <a:rPr lang="en-US" dirty="0" smtClean="0"/>
              <a:t>In contrast, a normal distribution decreases by 1/2</a:t>
            </a:r>
            <a:r>
              <a:rPr lang="en-US" baseline="30000" dirty="0" smtClean="0"/>
              <a:t>-k  </a:t>
            </a:r>
            <a:r>
              <a:rPr lang="en-US" dirty="0" smtClean="0"/>
              <a:t>(much faster!)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r>
              <a:rPr lang="en-US" baseline="30000" dirty="0"/>
              <a:t>	</a:t>
            </a:r>
            <a:r>
              <a:rPr lang="en-US" baseline="30000" dirty="0" smtClean="0"/>
              <a:t>					</a:t>
            </a:r>
            <a:r>
              <a:rPr lang="en-US" baseline="30000" dirty="0" err="1" smtClean="0"/>
              <a:t>vs</a:t>
            </a:r>
            <a:endParaRPr lang="en-US" baseline="30000" dirty="0"/>
          </a:p>
        </p:txBody>
      </p:sp>
      <p:pic>
        <p:nvPicPr>
          <p:cNvPr id="7" name="Picture 6" descr="Screen Shot 2015-03-25 at 11.40.01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59" y="4750446"/>
            <a:ext cx="780137" cy="122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043" y="4750446"/>
            <a:ext cx="2313116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Popularity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from: Andrei </a:t>
            </a:r>
            <a:r>
              <a:rPr lang="en-US" dirty="0" err="1"/>
              <a:t>Broder</a:t>
            </a:r>
            <a:r>
              <a:rPr lang="en-US" dirty="0"/>
              <a:t>, Ravi Kumar, </a:t>
            </a:r>
            <a:r>
              <a:rPr lang="en-US" dirty="0" err="1"/>
              <a:t>Farzin</a:t>
            </a:r>
            <a:r>
              <a:rPr lang="en-US" dirty="0"/>
              <a:t> </a:t>
            </a:r>
            <a:r>
              <a:rPr lang="en-US" dirty="0" err="1"/>
              <a:t>Maghoul</a:t>
            </a:r>
            <a:r>
              <a:rPr lang="en-US" dirty="0"/>
              <a:t>, </a:t>
            </a:r>
            <a:r>
              <a:rPr lang="en-US" dirty="0" err="1"/>
              <a:t>Prabhakar</a:t>
            </a:r>
            <a:r>
              <a:rPr lang="en-US" dirty="0"/>
              <a:t> </a:t>
            </a:r>
            <a:r>
              <a:rPr lang="en-US" dirty="0" err="1"/>
              <a:t>Raghavan</a:t>
            </a:r>
            <a:r>
              <a:rPr lang="en-US" dirty="0"/>
              <a:t>, Sridhar </a:t>
            </a:r>
            <a:r>
              <a:rPr lang="en-US" dirty="0" err="1"/>
              <a:t>Rajagopalan</a:t>
            </a:r>
            <a:r>
              <a:rPr lang="en-US" dirty="0" smtClean="0"/>
              <a:t>, </a:t>
            </a:r>
            <a:r>
              <a:rPr lang="en-US" dirty="0" err="1" smtClean="0"/>
              <a:t>Raymie</a:t>
            </a:r>
            <a:r>
              <a:rPr lang="en-US" dirty="0" smtClean="0"/>
              <a:t> </a:t>
            </a:r>
            <a:r>
              <a:rPr lang="en-US" dirty="0" err="1"/>
              <a:t>Stata</a:t>
            </a:r>
            <a:r>
              <a:rPr lang="en-US" dirty="0"/>
              <a:t>, Andrew Tomkins, and Janet Wiener. Graph structure </a:t>
            </a:r>
            <a:r>
              <a:rPr lang="en-US" dirty="0" smtClean="0"/>
              <a:t>in the </a:t>
            </a:r>
            <a:r>
              <a:rPr lang="en-US" dirty="0"/>
              <a:t>Web. In Proc. 9th International World Wide Web Conference, pages 309–</a:t>
            </a:r>
            <a:r>
              <a:rPr lang="en-US" dirty="0" smtClean="0"/>
              <a:t>320, 2000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8944" y="1475216"/>
            <a:ext cx="7660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262" y="1596981"/>
            <a:ext cx="7887141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Easy to test for power law with a log-log plot (will be a line, slope == exponent of k). [part of Byte 6]</a:t>
            </a: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r>
              <a:rPr lang="en-US" baseline="30000" dirty="0"/>
              <a:t>	</a:t>
            </a:r>
            <a:r>
              <a:rPr lang="en-US" baseline="30000" dirty="0" smtClean="0"/>
              <a:t>			</a:t>
            </a:r>
            <a:endParaRPr lang="en-US" baseline="30000" dirty="0"/>
          </a:p>
        </p:txBody>
      </p:sp>
      <p:pic>
        <p:nvPicPr>
          <p:cNvPr id="9" name="Picture 8" descr="Screen Shot 2015-03-25 at 11.45.12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7" y="2497172"/>
            <a:ext cx="6199017" cy="40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3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 get Richer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520005"/>
            <a:ext cx="7413795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Power </a:t>
            </a:r>
            <a:r>
              <a:rPr lang="en-US" dirty="0"/>
              <a:t>laws arise </a:t>
            </a:r>
            <a:r>
              <a:rPr lang="en-US" dirty="0" smtClean="0"/>
              <a:t>from the </a:t>
            </a:r>
            <a:r>
              <a:rPr lang="en-US" dirty="0"/>
              <a:t>feedback introduced by correlated decisions across a population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Intuition: the more popular something is, the more likely a random person is to hear about it… Math: probability </a:t>
            </a:r>
            <a:r>
              <a:rPr lang="en-US" dirty="0"/>
              <a:t>1 − p, page j chooses a page </a:t>
            </a:r>
            <a:r>
              <a:rPr lang="en-US" dirty="0" smtClean="0"/>
              <a:t>l </a:t>
            </a:r>
            <a:r>
              <a:rPr lang="en-US" dirty="0"/>
              <a:t>with probability proportional </a:t>
            </a:r>
            <a:r>
              <a:rPr lang="en-US" dirty="0" smtClean="0"/>
              <a:t>to l’s </a:t>
            </a:r>
            <a:r>
              <a:rPr lang="en-US" dirty="0"/>
              <a:t>current number of in-</a:t>
            </a:r>
            <a:r>
              <a:rPr lang="en-US" dirty="0" smtClean="0"/>
              <a:t>links (</a:t>
            </a:r>
            <a:r>
              <a:rPr lang="en-US" i="1" dirty="0" smtClean="0"/>
              <a:t>preferential attachment)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from: Andrei </a:t>
            </a:r>
            <a:r>
              <a:rPr lang="en-US" dirty="0" err="1"/>
              <a:t>Broder</a:t>
            </a:r>
            <a:r>
              <a:rPr lang="en-US" dirty="0"/>
              <a:t>, Ravi Kumar, </a:t>
            </a:r>
            <a:r>
              <a:rPr lang="en-US" dirty="0" err="1"/>
              <a:t>Farzin</a:t>
            </a:r>
            <a:r>
              <a:rPr lang="en-US" dirty="0"/>
              <a:t> </a:t>
            </a:r>
            <a:r>
              <a:rPr lang="en-US" dirty="0" err="1"/>
              <a:t>Maghoul</a:t>
            </a:r>
            <a:r>
              <a:rPr lang="en-US" dirty="0"/>
              <a:t>, </a:t>
            </a:r>
            <a:r>
              <a:rPr lang="en-US" dirty="0" err="1"/>
              <a:t>Prabhakar</a:t>
            </a:r>
            <a:r>
              <a:rPr lang="en-US" dirty="0"/>
              <a:t> </a:t>
            </a:r>
            <a:r>
              <a:rPr lang="en-US" dirty="0" err="1"/>
              <a:t>Raghavan</a:t>
            </a:r>
            <a:r>
              <a:rPr lang="en-US" dirty="0"/>
              <a:t>, Sridhar </a:t>
            </a:r>
            <a:r>
              <a:rPr lang="en-US" dirty="0" err="1"/>
              <a:t>Rajagopalan</a:t>
            </a:r>
            <a:r>
              <a:rPr lang="en-US" dirty="0" smtClean="0"/>
              <a:t>, </a:t>
            </a:r>
            <a:r>
              <a:rPr lang="en-US" dirty="0" err="1" smtClean="0"/>
              <a:t>Raymie</a:t>
            </a:r>
            <a:r>
              <a:rPr lang="en-US" dirty="0" smtClean="0"/>
              <a:t> </a:t>
            </a:r>
            <a:r>
              <a:rPr lang="en-US" dirty="0" err="1"/>
              <a:t>Stata</a:t>
            </a:r>
            <a:r>
              <a:rPr lang="en-US" dirty="0"/>
              <a:t>, Andrew Tomkins, and Janet Wiener. Graph structure </a:t>
            </a:r>
            <a:r>
              <a:rPr lang="en-US" dirty="0" smtClean="0"/>
              <a:t>in the </a:t>
            </a:r>
            <a:r>
              <a:rPr lang="en-US" dirty="0"/>
              <a:t>Web. In Proc. 9th International World Wide Web Conference, pages 309–</a:t>
            </a:r>
            <a:r>
              <a:rPr lang="en-US" dirty="0" smtClean="0"/>
              <a:t>320, 2000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6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 get Richer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520005"/>
            <a:ext cx="7413795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Power </a:t>
            </a:r>
            <a:r>
              <a:rPr lang="en-US" dirty="0"/>
              <a:t>laws arise </a:t>
            </a:r>
            <a:r>
              <a:rPr lang="en-US" dirty="0" smtClean="0"/>
              <a:t>from the </a:t>
            </a:r>
            <a:r>
              <a:rPr lang="en-US" dirty="0"/>
              <a:t>feedback introduced by correlated decisions across a </a:t>
            </a:r>
            <a:r>
              <a:rPr lang="en-US" dirty="0" smtClean="0"/>
              <a:t>population</a:t>
            </a:r>
          </a:p>
          <a:p>
            <a:pPr lvl="1"/>
            <a:r>
              <a:rPr lang="en-US" dirty="0" smtClean="0"/>
              <a:t>Intuition: the more popular something is, the more likely a random person is to hear about it… Math: probability </a:t>
            </a:r>
            <a:r>
              <a:rPr lang="en-US" dirty="0"/>
              <a:t>1 − p, page j chooses a page </a:t>
            </a:r>
            <a:r>
              <a:rPr lang="en-US" dirty="0" smtClean="0"/>
              <a:t>l </a:t>
            </a:r>
            <a:r>
              <a:rPr lang="en-US" dirty="0"/>
              <a:t>with probability proportional </a:t>
            </a:r>
            <a:r>
              <a:rPr lang="en-US" dirty="0" smtClean="0"/>
              <a:t>to l’s </a:t>
            </a:r>
            <a:r>
              <a:rPr lang="en-US" dirty="0"/>
              <a:t>current number of in-</a:t>
            </a:r>
            <a:r>
              <a:rPr lang="en-US" dirty="0" smtClean="0"/>
              <a:t>links (</a:t>
            </a:r>
            <a:r>
              <a:rPr lang="en-US" i="1" dirty="0" smtClean="0"/>
              <a:t>preferential attachment)</a:t>
            </a:r>
          </a:p>
          <a:p>
            <a:pPr lvl="1"/>
            <a:r>
              <a:rPr lang="en-US" dirty="0" smtClean="0"/>
              <a:t>Intuition: thus, large values are ‘amplified’ (pages grow exponentially in popularity over time)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from: Andrei </a:t>
            </a:r>
            <a:r>
              <a:rPr lang="en-US" dirty="0" err="1"/>
              <a:t>Broder</a:t>
            </a:r>
            <a:r>
              <a:rPr lang="en-US" dirty="0"/>
              <a:t>, Ravi Kumar, </a:t>
            </a:r>
            <a:r>
              <a:rPr lang="en-US" dirty="0" err="1"/>
              <a:t>Farzin</a:t>
            </a:r>
            <a:r>
              <a:rPr lang="en-US" dirty="0"/>
              <a:t> </a:t>
            </a:r>
            <a:r>
              <a:rPr lang="en-US" dirty="0" err="1"/>
              <a:t>Maghoul</a:t>
            </a:r>
            <a:r>
              <a:rPr lang="en-US" dirty="0"/>
              <a:t>, </a:t>
            </a:r>
            <a:r>
              <a:rPr lang="en-US" dirty="0" err="1"/>
              <a:t>Prabhakar</a:t>
            </a:r>
            <a:r>
              <a:rPr lang="en-US" dirty="0"/>
              <a:t> </a:t>
            </a:r>
            <a:r>
              <a:rPr lang="en-US" dirty="0" err="1"/>
              <a:t>Raghavan</a:t>
            </a:r>
            <a:r>
              <a:rPr lang="en-US" dirty="0"/>
              <a:t>, Sridhar </a:t>
            </a:r>
            <a:r>
              <a:rPr lang="en-US" dirty="0" err="1"/>
              <a:t>Rajagopalan</a:t>
            </a:r>
            <a:r>
              <a:rPr lang="en-US" dirty="0" smtClean="0"/>
              <a:t>, </a:t>
            </a:r>
            <a:r>
              <a:rPr lang="en-US" dirty="0" err="1" smtClean="0"/>
              <a:t>Raymie</a:t>
            </a:r>
            <a:r>
              <a:rPr lang="en-US" dirty="0" smtClean="0"/>
              <a:t> </a:t>
            </a:r>
            <a:r>
              <a:rPr lang="en-US" dirty="0" err="1"/>
              <a:t>Stata</a:t>
            </a:r>
            <a:r>
              <a:rPr lang="en-US" dirty="0"/>
              <a:t>, Andrew Tomkins, and Janet Wiener. Graph structure </a:t>
            </a:r>
            <a:r>
              <a:rPr lang="en-US" dirty="0" smtClean="0"/>
              <a:t>in the </a:t>
            </a:r>
            <a:r>
              <a:rPr lang="en-US" dirty="0"/>
              <a:t>Web. In Proc. 9th International World Wide Web Conference, pages 309–</a:t>
            </a:r>
            <a:r>
              <a:rPr lang="en-US" dirty="0" smtClean="0"/>
              <a:t>320, 2000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8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Shot 2015-03-24 at 11.48.46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" b="1963"/>
          <a:stretch>
            <a:fillRect/>
          </a:stretch>
        </p:blipFill>
        <p:spPr/>
      </p:pic>
      <p:sp>
        <p:nvSpPr>
          <p:cNvPr id="13" name="Rectangular Callout 12"/>
          <p:cNvSpPr/>
          <p:nvPr/>
        </p:nvSpPr>
        <p:spPr>
          <a:xfrm>
            <a:off x="3769385" y="2041990"/>
            <a:ext cx="1313543" cy="595085"/>
          </a:xfrm>
          <a:prstGeom prst="wedgeRectCallout">
            <a:avLst>
              <a:gd name="adj1" fmla="val 100822"/>
              <a:gd name="adj2" fmla="val 362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to </a:t>
            </a:r>
            <a:br>
              <a:rPr lang="en-US" dirty="0" smtClean="0"/>
            </a:br>
            <a:r>
              <a:rPr lang="en-US" dirty="0" smtClean="0"/>
              <a:t>know about a network?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Jure </a:t>
            </a:r>
            <a:r>
              <a:rPr lang="en-US" dirty="0" err="1"/>
              <a:t>Leskovec</a:t>
            </a:r>
            <a:r>
              <a:rPr lang="en-US" dirty="0"/>
              <a:t>, </a:t>
            </a:r>
            <a:r>
              <a:rPr lang="en-US" dirty="0" err="1"/>
              <a:t>Lada</a:t>
            </a:r>
            <a:r>
              <a:rPr lang="en-US" dirty="0"/>
              <a:t> </a:t>
            </a:r>
            <a:r>
              <a:rPr lang="en-US" dirty="0" err="1"/>
              <a:t>Adamic</a:t>
            </a:r>
            <a:r>
              <a:rPr lang="en-US" dirty="0"/>
              <a:t>, and Bernardo </a:t>
            </a:r>
            <a:r>
              <a:rPr lang="en-US" dirty="0" err="1"/>
              <a:t>Huberman</a:t>
            </a:r>
            <a:r>
              <a:rPr lang="en-US" dirty="0"/>
              <a:t>. The dynamics of viral </a:t>
            </a:r>
            <a:r>
              <a:rPr lang="en-US" dirty="0" err="1" smtClean="0"/>
              <a:t>marketing.ACM</a:t>
            </a:r>
            <a:r>
              <a:rPr lang="en-US" dirty="0" smtClean="0"/>
              <a:t> </a:t>
            </a:r>
            <a:r>
              <a:rPr lang="en-US" dirty="0"/>
              <a:t>Transactions on the Web, 1(1), May 2007.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3168" y="1231367"/>
            <a:ext cx="5971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Purchasers of a Japanese Graphic Novel</a:t>
            </a:r>
            <a:endParaRPr lang="en-US" sz="2800" dirty="0"/>
          </a:p>
        </p:txBody>
      </p:sp>
      <p:sp>
        <p:nvSpPr>
          <p:cNvPr id="9" name="Rectangular Callout 8"/>
          <p:cNvSpPr/>
          <p:nvPr/>
        </p:nvSpPr>
        <p:spPr>
          <a:xfrm>
            <a:off x="3668223" y="1847153"/>
            <a:ext cx="1415143" cy="874276"/>
          </a:xfrm>
          <a:prstGeom prst="wedgeRectCallout">
            <a:avLst>
              <a:gd name="adj1" fmla="val -87341"/>
              <a:gd name="adj2" fmla="val 121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trong Ties </a:t>
            </a:r>
            <a:r>
              <a:rPr lang="en-US" dirty="0" err="1" smtClean="0"/>
              <a:t>vs</a:t>
            </a:r>
            <a:r>
              <a:rPr lang="en-US" dirty="0" smtClean="0"/>
              <a:t> weak ties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3711765" y="2079170"/>
            <a:ext cx="1313543" cy="595085"/>
          </a:xfrm>
          <a:prstGeom prst="wedgeRectCallout">
            <a:avLst>
              <a:gd name="adj1" fmla="val 134014"/>
              <a:gd name="adj2" fmla="val 1805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713784" y="1964178"/>
            <a:ext cx="1313543" cy="595085"/>
          </a:xfrm>
          <a:prstGeom prst="wedgeRectCallout">
            <a:avLst>
              <a:gd name="adj1" fmla="val -92194"/>
              <a:gd name="adj2" fmla="val 3539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Just 4 nodes … big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9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5-03-24 at 11.48.46 AM.png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3" b="1963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>
          <a:xfrm>
            <a:off x="1128944" y="1475216"/>
            <a:ext cx="7660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Structure matters</a:t>
            </a:r>
          </a:p>
          <a:p>
            <a:r>
              <a:rPr lang="en-US" sz="2800" dirty="0" smtClean="0"/>
              <a:t>Game theory explores issues such as influence</a:t>
            </a:r>
          </a:p>
          <a:p>
            <a:r>
              <a:rPr lang="en-US" sz="2800" dirty="0" smtClean="0"/>
              <a:t>Structure and influence are related</a:t>
            </a:r>
          </a:p>
          <a:p>
            <a:pPr lvl="1"/>
            <a:r>
              <a:rPr lang="en-US" sz="2400" dirty="0" smtClean="0"/>
              <a:t>Picking the right node (based on structure) changes influence</a:t>
            </a:r>
            <a:endParaRPr lang="en-US" sz="24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5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types of network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the network as a whole behave?</a:t>
            </a:r>
          </a:p>
          <a:p>
            <a:pPr marL="228600" lvl="1" indent="0">
              <a:buNone/>
            </a:pPr>
            <a:r>
              <a:rPr lang="en-US" i="1" dirty="0" smtClean="0"/>
              <a:t>e.g.</a:t>
            </a:r>
            <a:r>
              <a:rPr lang="en-US" dirty="0" smtClean="0"/>
              <a:t> financial market: individual beliefs summarized in values of assets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voting 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prediction markets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3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types of network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the network as a whole behave?</a:t>
            </a:r>
          </a:p>
          <a:p>
            <a:pPr marL="228600" lvl="1" indent="0">
              <a:buNone/>
            </a:pPr>
            <a:r>
              <a:rPr lang="en-US" i="1" dirty="0" smtClean="0"/>
              <a:t>e.g.</a:t>
            </a:r>
            <a:r>
              <a:rPr lang="en-US" dirty="0" smtClean="0"/>
              <a:t> financial market: individual beliefs summarized in values of assets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voting </a:t>
            </a:r>
          </a:p>
          <a:p>
            <a:pPr marL="228600" lvl="1" indent="0">
              <a:buNone/>
            </a:pPr>
            <a:r>
              <a:rPr lang="en-US" i="1" dirty="0" smtClean="0"/>
              <a:t>e.g. </a:t>
            </a:r>
            <a:r>
              <a:rPr lang="en-US" dirty="0" smtClean="0"/>
              <a:t>prediction markets </a:t>
            </a:r>
          </a:p>
          <a:p>
            <a:pPr marL="0" indent="0">
              <a:buNone/>
            </a:pPr>
            <a:r>
              <a:rPr lang="en-US" dirty="0" smtClean="0"/>
              <a:t>How does the network evolve over time?</a:t>
            </a:r>
          </a:p>
          <a:p>
            <a:pPr marL="228600" lvl="1" indent="0">
              <a:buNone/>
            </a:pPr>
            <a:r>
              <a:rPr lang="en-US" i="1" dirty="0" smtClean="0"/>
              <a:t>e.g. the likelihood that an edge will form on two nodes that are one step apart is higher than if they are further apart (triadic closure)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9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Cameron Marlow, Lee Byron, Tom Lento, and </a:t>
            </a:r>
            <a:r>
              <a:rPr lang="en-US" dirty="0" err="1"/>
              <a:t>Itamar</a:t>
            </a:r>
            <a:r>
              <a:rPr lang="en-US" dirty="0"/>
              <a:t> </a:t>
            </a:r>
            <a:r>
              <a:rPr lang="en-US" dirty="0" err="1"/>
              <a:t>Rosenn</a:t>
            </a:r>
            <a:r>
              <a:rPr lang="en-US" dirty="0"/>
              <a:t>. Maintained </a:t>
            </a:r>
            <a:r>
              <a:rPr lang="en-US" dirty="0" smtClean="0"/>
              <a:t>relationships on </a:t>
            </a:r>
            <a:r>
              <a:rPr lang="en-US" dirty="0"/>
              <a:t>Facebook, 2009. On-line at http://</a:t>
            </a:r>
            <a:r>
              <a:rPr lang="en-US" dirty="0" err="1"/>
              <a:t>overstated.net</a:t>
            </a:r>
            <a:r>
              <a:rPr lang="en-US" dirty="0"/>
              <a:t>/2009/03/09/</a:t>
            </a:r>
            <a:r>
              <a:rPr lang="en-US" dirty="0" err="1"/>
              <a:t>maintainedrelationships</a:t>
            </a:r>
            <a:r>
              <a:rPr lang="en-US" dirty="0"/>
              <a:t>-on-</a:t>
            </a:r>
            <a:r>
              <a:rPr lang="en-US" dirty="0" err="1"/>
              <a:t>facebook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Strong Ties </a:t>
            </a:r>
            <a:r>
              <a:rPr lang="en-US" sz="2800" dirty="0" err="1"/>
              <a:t>vs</a:t>
            </a:r>
            <a:r>
              <a:rPr lang="en-US" sz="2800" dirty="0"/>
              <a:t> Weak </a:t>
            </a:r>
            <a:r>
              <a:rPr lang="en-US" sz="2800" dirty="0" smtClean="0"/>
              <a:t>Ties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connections</a:t>
            </a:r>
            <a:endParaRPr lang="en-US" dirty="0"/>
          </a:p>
        </p:txBody>
      </p:sp>
      <p:pic>
        <p:nvPicPr>
          <p:cNvPr id="7" name="Content Placeholder 6" descr="Screen Shot 2015-03-24 at 1.51.46 PM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r="48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710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 from https://</a:t>
            </a:r>
            <a:r>
              <a:rPr lang="en-US" dirty="0" err="1"/>
              <a:t>www.cs.cornell.edu</a:t>
            </a:r>
            <a:r>
              <a:rPr lang="en-US" dirty="0"/>
              <a:t>/home/</a:t>
            </a:r>
            <a:r>
              <a:rPr lang="en-US" dirty="0" err="1"/>
              <a:t>kleinber</a:t>
            </a:r>
            <a:r>
              <a:rPr lang="en-US" dirty="0"/>
              <a:t>/networks-book/networks-book-ch03.pdf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Strong Ties </a:t>
            </a:r>
            <a:r>
              <a:rPr lang="en-US" sz="2800" dirty="0" err="1"/>
              <a:t>vs</a:t>
            </a:r>
            <a:r>
              <a:rPr lang="en-US" sz="2800" dirty="0"/>
              <a:t> Weak </a:t>
            </a:r>
            <a:r>
              <a:rPr lang="en-US" sz="2800" dirty="0" smtClean="0"/>
              <a:t>Ties</a:t>
            </a:r>
          </a:p>
          <a:p>
            <a:r>
              <a:rPr lang="en-US" sz="2800" dirty="0" smtClean="0"/>
              <a:t>Bridges &amp; </a:t>
            </a:r>
            <a:r>
              <a:rPr lang="en-US" sz="2800" smtClean="0"/>
              <a:t>Local Bridges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connections</a:t>
            </a:r>
            <a:endParaRPr lang="en-US" dirty="0"/>
          </a:p>
        </p:txBody>
      </p:sp>
      <p:pic>
        <p:nvPicPr>
          <p:cNvPr id="8" name="Content Placeholder 7" descr="Screen Shot 2015-03-24 at 4.09.57 PM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1" r="193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056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/>
              <a:t>Give a sense of things and use zooming for detail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3257243248_77f610b7f3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/>
          <a:stretch/>
        </p:blipFill>
        <p:spPr>
          <a:xfrm>
            <a:off x="0" y="4071464"/>
            <a:ext cx="9144000" cy="27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8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</a:t>
            </a:r>
            <a:r>
              <a:rPr lang="en-US" dirty="0" err="1" smtClean="0"/>
              <a:t>Onnela</a:t>
            </a:r>
            <a:r>
              <a:rPr lang="en-US" dirty="0" smtClean="0"/>
              <a:t>, 2007)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Cellphone data of 20% of a nation</a:t>
            </a:r>
          </a:p>
          <a:p>
            <a:r>
              <a:rPr lang="en-US" dirty="0" smtClean="0"/>
              <a:t>Who talks to whom (network) and how long (tie strength)</a:t>
            </a:r>
          </a:p>
          <a:p>
            <a:r>
              <a:rPr lang="en-US" dirty="0"/>
              <a:t> a </a:t>
            </a:r>
            <a:r>
              <a:rPr lang="en-US" dirty="0" smtClean="0"/>
              <a:t>single connected </a:t>
            </a:r>
            <a:r>
              <a:rPr lang="en-US" dirty="0"/>
              <a:t>component containing most (in this case 84%) of the individuals in the </a:t>
            </a:r>
            <a:r>
              <a:rPr lang="en-US" dirty="0" smtClean="0"/>
              <a:t>network</a:t>
            </a:r>
            <a:endParaRPr lang="en-US" dirty="0"/>
          </a:p>
          <a:p>
            <a:r>
              <a:rPr lang="en-US" dirty="0" smtClean="0"/>
              <a:t>VERY FEW local bridges. Instead as a proxy, used neighborhood overlap (neighbors of both of 2 nodes / either) 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6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 increases with tie strength</a:t>
            </a:r>
          </a:p>
          <a:p>
            <a:r>
              <a:rPr lang="en-US" dirty="0" smtClean="0"/>
              <a:t>Deleting strong ties doesn’t change the network structure much</a:t>
            </a:r>
          </a:p>
          <a:p>
            <a:r>
              <a:rPr lang="en-US" dirty="0" smtClean="0"/>
              <a:t>Deleting weak ties changes structure much more quickly. 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3/25/15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99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Whole books on the social science behind </a:t>
            </a:r>
            <a:r>
              <a:rPr lang="en-US" dirty="0"/>
              <a:t>network design 	</a:t>
            </a:r>
          </a:p>
          <a:p>
            <a:pPr marL="228600" lvl="1" indent="0">
              <a:buNone/>
            </a:pPr>
            <a:r>
              <a:rPr lang="en-US" dirty="0"/>
              <a:t>Kraut, R. E. &amp; </a:t>
            </a:r>
            <a:r>
              <a:rPr lang="en-US" dirty="0" err="1"/>
              <a:t>Resnick</a:t>
            </a:r>
            <a:r>
              <a:rPr lang="en-US" dirty="0"/>
              <a:t>, P. (2012).  Building successful online communities: Evidence-based social design. Cambridge, MA: MIT Press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0200"/>
            <a:ext cx="1270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2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Networks show up all the time in data analysis</a:t>
            </a:r>
          </a:p>
          <a:p>
            <a:pPr marL="0" indent="0">
              <a:buNone/>
            </a:pPr>
            <a:r>
              <a:rPr lang="en-US" dirty="0" smtClean="0"/>
              <a:t>Key metrics explore </a:t>
            </a:r>
            <a:r>
              <a:rPr lang="en-US" i="1" dirty="0" smtClean="0"/>
              <a:t>structure, influence, </a:t>
            </a:r>
            <a:r>
              <a:rPr lang="en-US" dirty="0" smtClean="0"/>
              <a:t>and </a:t>
            </a:r>
            <a:r>
              <a:rPr lang="en-US" i="1" dirty="0" smtClean="0"/>
              <a:t>network evolution </a:t>
            </a:r>
            <a:r>
              <a:rPr lang="en-US" dirty="0" smtClean="0"/>
              <a:t>(over time)</a:t>
            </a:r>
            <a:endParaRPr lang="en-US" i="1" dirty="0" smtClean="0"/>
          </a:p>
          <a:p>
            <a:pPr marL="0" indent="0">
              <a:buNone/>
            </a:pPr>
            <a:r>
              <a:rPr lang="en-US" dirty="0" smtClean="0"/>
              <a:t>Introduced a new type of distribution common to networks: power law distribution</a:t>
            </a:r>
          </a:p>
          <a:p>
            <a:pPr marL="228600" lvl="1" indent="0">
              <a:buNone/>
            </a:pPr>
            <a:r>
              <a:rPr lang="en-US" dirty="0" smtClean="0"/>
              <a:t>arises </a:t>
            </a:r>
            <a:r>
              <a:rPr lang="en-US" dirty="0"/>
              <a:t>from the feedback introduced by correlated decisions across </a:t>
            </a:r>
            <a:r>
              <a:rPr lang="en-US"/>
              <a:t>a </a:t>
            </a:r>
            <a:r>
              <a:rPr lang="en-US" smtClean="0"/>
              <a:t>population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8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681" b="57513"/>
          <a:stretch/>
        </p:blipFill>
        <p:spPr>
          <a:xfrm>
            <a:off x="0" y="4483799"/>
            <a:ext cx="9144000" cy="2460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/>
              <a:t>Add a dimension such as time or height for a key variable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/>
              <a:t>Allow exploration through distortion, filtering, highlighting, and linking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7" b="32409"/>
          <a:stretch/>
        </p:blipFill>
        <p:spPr bwMode="auto">
          <a:xfrm>
            <a:off x="6102073" y="2441818"/>
            <a:ext cx="3041927" cy="24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35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/>
              <a:t>Exploit hierarchy and connectivity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2" y="1645593"/>
            <a:ext cx="4951023" cy="41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3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last lecture</a:t>
            </a:r>
          </a:p>
          <a:p>
            <a:r>
              <a:rPr lang="en-US" b="1" dirty="0" smtClean="0"/>
              <a:t>Quiz 7 answers</a:t>
            </a:r>
          </a:p>
          <a:p>
            <a:r>
              <a:rPr lang="en-US" b="1" dirty="0" smtClean="0"/>
              <a:t>Quiz 8</a:t>
            </a:r>
          </a:p>
          <a:p>
            <a:r>
              <a:rPr lang="en-US" dirty="0" smtClean="0"/>
              <a:t>Discussion of network science</a:t>
            </a:r>
          </a:p>
          <a:p>
            <a:r>
              <a:rPr lang="en-US" dirty="0" smtClean="0"/>
              <a:t>Byte 6 Alternate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7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32275</TotalTime>
  <Words>3339</Words>
  <Application>Microsoft Macintosh PowerPoint</Application>
  <PresentationFormat>On-screen Show (4:3)</PresentationFormat>
  <Paragraphs>506</Paragraphs>
  <Slides>53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Goals for Today</vt:lpstr>
      <vt:lpstr>Visualizing Big Data</vt:lpstr>
      <vt:lpstr>Visualizing Big Data</vt:lpstr>
      <vt:lpstr>Visualizing Big Data</vt:lpstr>
      <vt:lpstr>Visualizing Big Data</vt:lpstr>
      <vt:lpstr>Visualizing Big Data</vt:lpstr>
      <vt:lpstr>Visualizing Big Data</vt:lpstr>
      <vt:lpstr>Goals for Today</vt:lpstr>
      <vt:lpstr>Goals for Today</vt:lpstr>
      <vt:lpstr>Very multidisciplinary field</vt:lpstr>
      <vt:lpstr>What is a network?</vt:lpstr>
      <vt:lpstr>What is a network?</vt:lpstr>
      <vt:lpstr>Types of networks</vt:lpstr>
      <vt:lpstr>Types of networks</vt:lpstr>
      <vt:lpstr>Types of networks</vt:lpstr>
      <vt:lpstr>Types of networks</vt:lpstr>
      <vt:lpstr>Types of networks</vt:lpstr>
      <vt:lpstr>Network Structure is … Revealing</vt:lpstr>
      <vt:lpstr>Network Structure is … Reactive</vt:lpstr>
      <vt:lpstr>What do we want to  know about a network?</vt:lpstr>
      <vt:lpstr>Measuring Connectivity</vt:lpstr>
      <vt:lpstr>Measuring Connectivity</vt:lpstr>
      <vt:lpstr>Measuring Connectivity</vt:lpstr>
      <vt:lpstr>Measuring Connectivity</vt:lpstr>
      <vt:lpstr>Measuring Connectivity</vt:lpstr>
      <vt:lpstr>What do we want to  know about a network?</vt:lpstr>
      <vt:lpstr>Why is this important?</vt:lpstr>
      <vt:lpstr>Why is this important?</vt:lpstr>
      <vt:lpstr>What do we want to  know about a network?</vt:lpstr>
      <vt:lpstr>What do we want to  know about a network?</vt:lpstr>
      <vt:lpstr>What do we want to  know about a network?</vt:lpstr>
      <vt:lpstr>Why is this important?</vt:lpstr>
      <vt:lpstr>What do we want to  know about a network?</vt:lpstr>
      <vt:lpstr>What do we want to  know about a network?</vt:lpstr>
      <vt:lpstr>Why is this important?</vt:lpstr>
      <vt:lpstr>Why is this important?</vt:lpstr>
      <vt:lpstr>Why is this important?</vt:lpstr>
      <vt:lpstr>Measuring Popularity</vt:lpstr>
      <vt:lpstr>Measuring Popularity</vt:lpstr>
      <vt:lpstr>Measuring Popularity</vt:lpstr>
      <vt:lpstr>Rich get Richer explanation</vt:lpstr>
      <vt:lpstr>Rich get Richer explanation</vt:lpstr>
      <vt:lpstr>What do we want to  know about a network?</vt:lpstr>
      <vt:lpstr>Why is this important?</vt:lpstr>
      <vt:lpstr>Other important types of network effects</vt:lpstr>
      <vt:lpstr>Other important types of network effects</vt:lpstr>
      <vt:lpstr>Types of connections</vt:lpstr>
      <vt:lpstr>Types of connections</vt:lpstr>
      <vt:lpstr>Example (Onnela, 2007)</vt:lpstr>
      <vt:lpstr>Findings</vt:lpstr>
      <vt:lpstr>Designing networks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827</cp:revision>
  <dcterms:created xsi:type="dcterms:W3CDTF">2013-10-07T16:54:34Z</dcterms:created>
  <dcterms:modified xsi:type="dcterms:W3CDTF">2015-03-27T15:18:56Z</dcterms:modified>
</cp:coreProperties>
</file>